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Work Sans Medium"/>
      <p:regular r:id="rId18"/>
      <p:bold r:id="rId19"/>
      <p:italic r:id="rId20"/>
      <p:boldItalic r:id="rId21"/>
    </p:embeddedFont>
    <p:embeddedFont>
      <p:font typeface="Work Sans"/>
      <p:regular r:id="rId22"/>
      <p:bold r:id="rId23"/>
      <p:italic r:id="rId24"/>
      <p:boldItalic r:id="rId25"/>
    </p:embeddedFont>
    <p:embeddedFont>
      <p:font typeface="Work Sans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lzV/zNKZgePHQ/QSXncieIphE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italic.fntdata"/><Relationship Id="rId22" Type="http://schemas.openxmlformats.org/officeDocument/2006/relationships/font" Target="fonts/WorkSans-regular.fntdata"/><Relationship Id="rId21" Type="http://schemas.openxmlformats.org/officeDocument/2006/relationships/font" Target="fonts/WorkSansMedium-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regular.fntdata"/><Relationship Id="rId25" Type="http://schemas.openxmlformats.org/officeDocument/2006/relationships/font" Target="fonts/WorkSans-boldItalic.fntdata"/><Relationship Id="rId28" Type="http://schemas.openxmlformats.org/officeDocument/2006/relationships/font" Target="fonts/WorkSansLight-italic.fntdata"/><Relationship Id="rId27" Type="http://schemas.openxmlformats.org/officeDocument/2006/relationships/font" Target="fonts/WorkSans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bold.fntdata"/><Relationship Id="rId18" Type="http://schemas.openxmlformats.org/officeDocument/2006/relationships/font" Target="fonts/WorkSans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11c3f067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e11c3f0679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1e11c3f0679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11c3f0679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1e11c3f0679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e11c3f0679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11c3f0679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1e11c3f0679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1e11c3f0679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11c3f067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e11c3f067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1e11c3f0679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11c3f067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1e11c3f0679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e11c3f0679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11c3f067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1e11c3f0679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1e11c3f0679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11c3f067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e11c3f0679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1e11c3f0679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11c3f067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e11c3f0679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1e11c3f0679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5" name="Shape 25"/>
        <p:cNvGrpSpPr/>
        <p:nvPr/>
      </p:nvGrpSpPr>
      <p:grpSpPr>
        <a:xfrm>
          <a:off x="0" y="0"/>
          <a:ext cx="0" cy="0"/>
          <a:chOff x="0" y="0"/>
          <a:chExt cx="0" cy="0"/>
        </a:xfrm>
      </p:grpSpPr>
      <p:pic>
        <p:nvPicPr>
          <p:cNvPr id="26" name="Google Shape;26;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hyperlink" Target="https://docs.google.com/forms/d/e/1FAIpQLSf_vNnoVeBVDZaNYGOrm1-KCIHqmH4FbJRewtRGl_temzY6_w/viewform?usp=sf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jTFaDIZe46AH-RqqEIOQvugIczO8K6vE/edit?usp=sharing&amp;ouid=113778762231919202097&amp;rtpof=true&amp;sd=tru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2000250" y="2136000"/>
            <a:ext cx="81915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 LUMINAE INNOVAXION </a:t>
            </a:r>
            <a:endParaRPr b="1" i="0" sz="5400" u="none" cap="none" strike="noStrike">
              <a:solidFill>
                <a:srgbClr val="3F3F3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                                            Inventory</a:t>
            </a:r>
            <a:endParaRPr b="1" i="0" sz="5400" u="none" cap="none" strike="noStrike">
              <a:solidFill>
                <a:srgbClr val="3F3F3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1e11c3f0679_0_47"/>
          <p:cNvPicPr preferRelativeResize="0"/>
          <p:nvPr/>
        </p:nvPicPr>
        <p:blipFill rotWithShape="1">
          <a:blip r:embed="rId3">
            <a:alphaModFix/>
          </a:blip>
          <a:srcRect b="0" l="0" r="0" t="67441"/>
          <a:stretch/>
        </p:blipFill>
        <p:spPr>
          <a:xfrm>
            <a:off x="409475" y="1191274"/>
            <a:ext cx="5795999" cy="2133601"/>
          </a:xfrm>
          <a:prstGeom prst="rect">
            <a:avLst/>
          </a:prstGeom>
          <a:noFill/>
          <a:ln>
            <a:noFill/>
          </a:ln>
        </p:spPr>
      </p:pic>
      <p:pic>
        <p:nvPicPr>
          <p:cNvPr id="167" name="Google Shape;167;g1e11c3f0679_0_47"/>
          <p:cNvPicPr preferRelativeResize="0"/>
          <p:nvPr/>
        </p:nvPicPr>
        <p:blipFill rotWithShape="1">
          <a:blip r:embed="rId4">
            <a:alphaModFix/>
          </a:blip>
          <a:srcRect b="45304" l="0" r="0" t="0"/>
          <a:stretch/>
        </p:blipFill>
        <p:spPr>
          <a:xfrm>
            <a:off x="409475" y="3324875"/>
            <a:ext cx="5795999" cy="3563425"/>
          </a:xfrm>
          <a:prstGeom prst="rect">
            <a:avLst/>
          </a:prstGeom>
          <a:noFill/>
          <a:ln>
            <a:noFill/>
          </a:ln>
        </p:spPr>
      </p:pic>
      <p:pic>
        <p:nvPicPr>
          <p:cNvPr id="168" name="Google Shape;168;g1e11c3f0679_0_47"/>
          <p:cNvPicPr preferRelativeResize="0"/>
          <p:nvPr/>
        </p:nvPicPr>
        <p:blipFill rotWithShape="1">
          <a:blip r:embed="rId4">
            <a:alphaModFix/>
          </a:blip>
          <a:srcRect b="0" l="0" r="0" t="56918"/>
          <a:stretch/>
        </p:blipFill>
        <p:spPr>
          <a:xfrm>
            <a:off x="6302075" y="1191275"/>
            <a:ext cx="5760001" cy="2806801"/>
          </a:xfrm>
          <a:prstGeom prst="rect">
            <a:avLst/>
          </a:prstGeom>
          <a:noFill/>
          <a:ln>
            <a:noFill/>
          </a:ln>
        </p:spPr>
      </p:pic>
      <p:sp>
        <p:nvSpPr>
          <p:cNvPr id="169" name="Google Shape;169;g1e11c3f0679_0_47"/>
          <p:cNvSpPr txBox="1"/>
          <p:nvPr/>
        </p:nvSpPr>
        <p:spPr>
          <a:xfrm>
            <a:off x="6302075" y="6133550"/>
            <a:ext cx="576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sng" cap="none" strike="noStrike">
                <a:solidFill>
                  <a:schemeClr val="hlink"/>
                </a:solidFill>
                <a:latin typeface="Arial"/>
                <a:ea typeface="Arial"/>
                <a:cs typeface="Arial"/>
                <a:sym typeface="Arial"/>
                <a:hlinkClick r:id="rId5"/>
              </a:rPr>
              <a:t>https://docs.google.com/forms/d/e/1FAIpQLSf_vNnoVeBVDZaNYGOrm1-KCIHqmH4FbJRewtRGl_temzY6_w/viewform?usp=sf_link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e11c3f0679_0_55"/>
          <p:cNvSpPr txBox="1"/>
          <p:nvPr/>
        </p:nvSpPr>
        <p:spPr>
          <a:xfrm>
            <a:off x="326800" y="105550"/>
            <a:ext cx="85668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Análisis de resultados estadística descriptiva</a:t>
            </a:r>
            <a:endParaRPr b="0" i="0" sz="1400" u="none" cap="none" strike="noStrike">
              <a:solidFill>
                <a:srgbClr val="000000"/>
              </a:solidFill>
              <a:latin typeface="Arial"/>
              <a:ea typeface="Arial"/>
              <a:cs typeface="Arial"/>
              <a:sym typeface="Arial"/>
            </a:endParaRPr>
          </a:p>
        </p:txBody>
      </p:sp>
      <p:pic>
        <p:nvPicPr>
          <p:cNvPr id="176" name="Google Shape;176;g1e11c3f0679_0_55"/>
          <p:cNvPicPr preferRelativeResize="0"/>
          <p:nvPr/>
        </p:nvPicPr>
        <p:blipFill>
          <a:blip r:embed="rId3">
            <a:alphaModFix/>
          </a:blip>
          <a:stretch>
            <a:fillRect/>
          </a:stretch>
        </p:blipFill>
        <p:spPr>
          <a:xfrm>
            <a:off x="2471338" y="1644838"/>
            <a:ext cx="7249323" cy="5213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e11c3f0679_0_77"/>
          <p:cNvSpPr txBox="1"/>
          <p:nvPr/>
        </p:nvSpPr>
        <p:spPr>
          <a:xfrm>
            <a:off x="814275" y="2109625"/>
            <a:ext cx="4997400" cy="4423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120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Iniciar sesión</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Registrar</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Consultar</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Actualizar</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Eliminar</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Crear</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Consultar reportes</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Descargar reportes</a:t>
            </a:r>
            <a:endParaRPr b="0" i="0" sz="2700" u="none" cap="none" strike="noStrike">
              <a:solidFill>
                <a:schemeClr val="dk1"/>
              </a:solidFill>
              <a:latin typeface="Work Sans Light"/>
              <a:ea typeface="Work Sans Light"/>
              <a:cs typeface="Work Sans Light"/>
              <a:sym typeface="Work Sans Light"/>
            </a:endParaRPr>
          </a:p>
          <a:p>
            <a:pPr indent="-361950" lvl="0" marL="457200" marR="0" rtl="0" algn="l">
              <a:lnSpc>
                <a:spcPct val="115000"/>
              </a:lnSpc>
              <a:spcBef>
                <a:spcPts val="0"/>
              </a:spcBef>
              <a:spcAft>
                <a:spcPts val="0"/>
              </a:spcAft>
              <a:buClr>
                <a:schemeClr val="dk1"/>
              </a:buClr>
              <a:buSzPts val="2100"/>
              <a:buFont typeface="Arial"/>
              <a:buChar char="●"/>
            </a:pPr>
            <a:r>
              <a:rPr b="0" i="0" lang="es-CO" sz="2700" u="none" cap="none" strike="noStrike">
                <a:solidFill>
                  <a:schemeClr val="dk1"/>
                </a:solidFill>
                <a:latin typeface="Work Sans Light"/>
                <a:ea typeface="Work Sans Light"/>
                <a:cs typeface="Work Sans Light"/>
                <a:sym typeface="Work Sans Light"/>
              </a:rPr>
              <a:t>Consultar estadísticas</a:t>
            </a:r>
            <a:endParaRPr b="0" i="0" sz="2700" u="none" cap="none" strike="noStrike">
              <a:solidFill>
                <a:schemeClr val="dk1"/>
              </a:solidFill>
              <a:latin typeface="Work Sans Light"/>
              <a:ea typeface="Work Sans Light"/>
              <a:cs typeface="Work Sans Light"/>
              <a:sym typeface="Work Sans Light"/>
            </a:endParaRPr>
          </a:p>
        </p:txBody>
      </p:sp>
      <p:sp>
        <p:nvSpPr>
          <p:cNvPr id="183" name="Google Shape;183;g1e11c3f0679_0_77"/>
          <p:cNvSpPr txBox="1"/>
          <p:nvPr/>
        </p:nvSpPr>
        <p:spPr>
          <a:xfrm>
            <a:off x="814275" y="324750"/>
            <a:ext cx="54264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Requerimientos funcionales</a:t>
            </a:r>
            <a:endParaRPr b="0" i="0" sz="1400" u="none" cap="none" strike="noStrike">
              <a:solidFill>
                <a:srgbClr val="000000"/>
              </a:solidFill>
              <a:latin typeface="Arial"/>
              <a:ea typeface="Arial"/>
              <a:cs typeface="Arial"/>
              <a:sym typeface="Arial"/>
            </a:endParaRPr>
          </a:p>
        </p:txBody>
      </p:sp>
      <p:sp>
        <p:nvSpPr>
          <p:cNvPr id="184" name="Google Shape;184;g1e11c3f0679_0_77"/>
          <p:cNvSpPr txBox="1"/>
          <p:nvPr/>
        </p:nvSpPr>
        <p:spPr>
          <a:xfrm>
            <a:off x="5547275" y="324750"/>
            <a:ext cx="54264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Requerimientos no funcionales</a:t>
            </a:r>
            <a:endParaRPr b="0" i="0" sz="1400" u="none" cap="none" strike="noStrike">
              <a:solidFill>
                <a:srgbClr val="000000"/>
              </a:solidFill>
              <a:latin typeface="Arial"/>
              <a:ea typeface="Arial"/>
              <a:cs typeface="Arial"/>
              <a:sym typeface="Arial"/>
            </a:endParaRPr>
          </a:p>
        </p:txBody>
      </p:sp>
      <p:sp>
        <p:nvSpPr>
          <p:cNvPr id="185" name="Google Shape;185;g1e11c3f0679_0_77"/>
          <p:cNvSpPr txBox="1"/>
          <p:nvPr/>
        </p:nvSpPr>
        <p:spPr>
          <a:xfrm>
            <a:off x="5433325" y="2109625"/>
            <a:ext cx="4702500" cy="5217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800"/>
              </a:spcBef>
              <a:spcAft>
                <a:spcPts val="0"/>
              </a:spcAft>
              <a:buClr>
                <a:schemeClr val="dk1"/>
              </a:buClr>
              <a:buSzPts val="1800"/>
              <a:buFont typeface="Arial"/>
              <a:buChar char="●"/>
            </a:pPr>
            <a:r>
              <a:rPr b="0" i="0" lang="es-CO" sz="2400" u="none" cap="none" strike="noStrike">
                <a:solidFill>
                  <a:schemeClr val="dk1"/>
                </a:solidFill>
                <a:latin typeface="Work Sans Light"/>
                <a:ea typeface="Work Sans Light"/>
                <a:cs typeface="Work Sans Light"/>
                <a:sym typeface="Work Sans Light"/>
              </a:rPr>
              <a:t>Seguridad </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b="0" i="0" lang="es-CO" sz="2400" u="none" cap="none" strike="noStrike">
                <a:solidFill>
                  <a:schemeClr val="dk1"/>
                </a:solidFill>
                <a:latin typeface="Work Sans Light"/>
                <a:ea typeface="Work Sans Light"/>
                <a:cs typeface="Work Sans Light"/>
                <a:sym typeface="Work Sans Light"/>
              </a:rPr>
              <a:t>Actuación</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b="0" i="0" lang="es-CO" sz="2400" u="none" cap="none" strike="noStrike">
                <a:solidFill>
                  <a:schemeClr val="dk1"/>
                </a:solidFill>
                <a:latin typeface="Work Sans Light"/>
                <a:ea typeface="Work Sans Light"/>
                <a:cs typeface="Work Sans Light"/>
                <a:sym typeface="Work Sans Light"/>
              </a:rPr>
              <a:t>Escalabilidad</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lang="es-CO" sz="2400">
                <a:solidFill>
                  <a:schemeClr val="dk1"/>
                </a:solidFill>
                <a:latin typeface="Work Sans Light"/>
                <a:ea typeface="Work Sans Light"/>
                <a:cs typeface="Work Sans Light"/>
                <a:sym typeface="Work Sans Light"/>
              </a:rPr>
              <a:t>F</a:t>
            </a:r>
            <a:r>
              <a:rPr b="0" i="0" lang="es-CO" sz="2400" u="none" cap="none" strike="noStrike">
                <a:solidFill>
                  <a:schemeClr val="dk1"/>
                </a:solidFill>
                <a:latin typeface="Work Sans Light"/>
                <a:ea typeface="Work Sans Light"/>
                <a:cs typeface="Work Sans Light"/>
                <a:sym typeface="Work Sans Light"/>
              </a:rPr>
              <a:t>iabilidad </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lang="es-CO" sz="2400">
                <a:solidFill>
                  <a:schemeClr val="dk1"/>
                </a:solidFill>
                <a:latin typeface="Work Sans Light"/>
                <a:ea typeface="Work Sans Light"/>
                <a:cs typeface="Work Sans Light"/>
                <a:sym typeface="Work Sans Light"/>
              </a:rPr>
              <a:t>M</a:t>
            </a:r>
            <a:r>
              <a:rPr b="0" i="0" lang="es-CO" sz="2400" u="none" cap="none" strike="noStrike">
                <a:solidFill>
                  <a:schemeClr val="dk1"/>
                </a:solidFill>
                <a:latin typeface="Work Sans Light"/>
                <a:ea typeface="Work Sans Light"/>
                <a:cs typeface="Work Sans Light"/>
                <a:sym typeface="Work Sans Light"/>
              </a:rPr>
              <a:t>antenimiento</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lang="es-CO" sz="2400">
                <a:solidFill>
                  <a:schemeClr val="dk1"/>
                </a:solidFill>
                <a:latin typeface="Work Sans Light"/>
                <a:ea typeface="Work Sans Light"/>
                <a:cs typeface="Work Sans Light"/>
                <a:sym typeface="Work Sans Light"/>
              </a:rPr>
              <a:t>P</a:t>
            </a:r>
            <a:r>
              <a:rPr b="0" i="0" lang="es-CO" sz="2400" u="none" cap="none" strike="noStrike">
                <a:solidFill>
                  <a:schemeClr val="dk1"/>
                </a:solidFill>
                <a:latin typeface="Work Sans Light"/>
                <a:ea typeface="Work Sans Light"/>
                <a:cs typeface="Work Sans Light"/>
                <a:sym typeface="Work Sans Light"/>
              </a:rPr>
              <a:t>ortabilidad</a:t>
            </a:r>
            <a:endParaRPr b="0" i="0" sz="2400" u="none" cap="none" strike="noStrike">
              <a:solidFill>
                <a:schemeClr val="dk1"/>
              </a:solidFill>
              <a:latin typeface="Work Sans Light"/>
              <a:ea typeface="Work Sans Light"/>
              <a:cs typeface="Work Sans Light"/>
              <a:sym typeface="Work Sans Light"/>
            </a:endParaRPr>
          </a:p>
          <a:p>
            <a:pPr indent="-342900" lvl="0" marL="457200" marR="0" rtl="0" algn="l">
              <a:lnSpc>
                <a:spcPct val="100000"/>
              </a:lnSpc>
              <a:spcBef>
                <a:spcPts val="800"/>
              </a:spcBef>
              <a:spcAft>
                <a:spcPts val="0"/>
              </a:spcAft>
              <a:buClr>
                <a:schemeClr val="dk1"/>
              </a:buClr>
              <a:buSzPts val="1800"/>
              <a:buFont typeface="Arial"/>
              <a:buChar char="●"/>
            </a:pPr>
            <a:r>
              <a:rPr b="0" i="0" lang="es-CO" sz="2400" u="none" cap="none" strike="noStrike">
                <a:solidFill>
                  <a:schemeClr val="dk1"/>
                </a:solidFill>
                <a:latin typeface="Work Sans Light"/>
                <a:ea typeface="Work Sans Light"/>
                <a:cs typeface="Work Sans Light"/>
                <a:sym typeface="Work Sans Light"/>
              </a:rPr>
              <a:t>usabilidad</a:t>
            </a:r>
            <a:endParaRPr b="0" i="0" sz="2400" u="none" cap="none" strike="noStrike">
              <a:solidFill>
                <a:schemeClr val="dk1"/>
              </a:solidFill>
              <a:latin typeface="Work Sans Light"/>
              <a:ea typeface="Work Sans Light"/>
              <a:cs typeface="Work Sans Light"/>
              <a:sym typeface="Work Sans Light"/>
            </a:endParaRPr>
          </a:p>
          <a:p>
            <a:pPr indent="-342900" lvl="0" marL="457200" rtl="0" algn="l">
              <a:spcBef>
                <a:spcPts val="800"/>
              </a:spcBef>
              <a:spcAft>
                <a:spcPts val="0"/>
              </a:spcAft>
              <a:buClr>
                <a:schemeClr val="dk1"/>
              </a:buClr>
              <a:buSzPts val="1800"/>
              <a:buChar char="●"/>
            </a:pPr>
            <a:r>
              <a:rPr lang="es-CO" sz="2400">
                <a:solidFill>
                  <a:schemeClr val="dk1"/>
                </a:solidFill>
                <a:latin typeface="Work Sans Light"/>
                <a:ea typeface="Work Sans Light"/>
                <a:cs typeface="Work Sans Light"/>
                <a:sym typeface="Work Sans Light"/>
              </a:rPr>
              <a:t>Acceso</a:t>
            </a:r>
            <a:endParaRPr sz="2400">
              <a:solidFill>
                <a:schemeClr val="dk1"/>
              </a:solidFill>
              <a:latin typeface="Work Sans Light"/>
              <a:ea typeface="Work Sans Light"/>
              <a:cs typeface="Work Sans Light"/>
              <a:sym typeface="Work Sans Light"/>
            </a:endParaRPr>
          </a:p>
          <a:p>
            <a:pPr indent="0" lvl="0" marL="0" rtl="0" algn="l">
              <a:spcBef>
                <a:spcPts val="800"/>
              </a:spcBef>
              <a:spcAft>
                <a:spcPts val="0"/>
              </a:spcAft>
              <a:buNone/>
            </a:pPr>
            <a:r>
              <a:t/>
            </a:r>
            <a:endParaRPr sz="2100">
              <a:solidFill>
                <a:schemeClr val="dk1"/>
              </a:solidFill>
              <a:latin typeface="Work Sans Light"/>
              <a:ea typeface="Work Sans Light"/>
              <a:cs typeface="Work Sans Light"/>
              <a:sym typeface="Work Sans Light"/>
            </a:endParaRPr>
          </a:p>
          <a:p>
            <a:pPr indent="0" lvl="0" marL="457200" marR="0" rtl="0" algn="l">
              <a:lnSpc>
                <a:spcPct val="100000"/>
              </a:lnSpc>
              <a:spcBef>
                <a:spcPts val="800"/>
              </a:spcBef>
              <a:spcAft>
                <a:spcPts val="0"/>
              </a:spcAft>
              <a:buNone/>
            </a:pPr>
            <a:r>
              <a:t/>
            </a:r>
            <a:endParaRPr sz="2700">
              <a:solidFill>
                <a:schemeClr val="dk1"/>
              </a:solidFill>
              <a:latin typeface="Work Sans Light"/>
              <a:ea typeface="Work Sans Light"/>
              <a:cs typeface="Work Sans Light"/>
              <a:sym typeface="Work Sans Light"/>
            </a:endParaRPr>
          </a:p>
          <a:p>
            <a:pPr indent="0" lvl="0" marL="457200" marR="0" rtl="0" algn="l">
              <a:lnSpc>
                <a:spcPct val="115000"/>
              </a:lnSpc>
              <a:spcBef>
                <a:spcPts val="1200"/>
              </a:spcBef>
              <a:spcAft>
                <a:spcPts val="120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p:txBody>
      </p:sp>
      <p:sp>
        <p:nvSpPr>
          <p:cNvPr id="186" name="Google Shape;186;g1e11c3f0679_0_77"/>
          <p:cNvSpPr txBox="1"/>
          <p:nvPr/>
        </p:nvSpPr>
        <p:spPr>
          <a:xfrm>
            <a:off x="9038400" y="54975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hlink"/>
                </a:solidFill>
                <a:hlinkClick r:id="rId3"/>
              </a:rPr>
              <a:t>https://docs.google.com/document/d/1jTFaDIZe46AH-RqqEIOQvugIczO8K6vE/edit?usp=sharing&amp;ouid=113778762231919202097&amp;rtpof=true&amp;sd=true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Imagen que contiene Interfaz de usuario gráfica&#10;&#10;Descripción generada automáticamente" id="191" name="Google Shape;191;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nvSpPr>
        <p:spPr>
          <a:xfrm>
            <a:off x="1370400" y="1038125"/>
            <a:ext cx="9451200" cy="4463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0"/>
              <a:buFont typeface="Arial"/>
              <a:buNone/>
            </a:pPr>
            <a:r>
              <a:rPr b="0" i="0" lang="es-CO" sz="7000" u="none" cap="none" strike="noStrike">
                <a:solidFill>
                  <a:schemeClr val="dk1"/>
                </a:solidFill>
                <a:latin typeface="Work Sans Light"/>
                <a:ea typeface="Work Sans Light"/>
                <a:cs typeface="Work Sans Light"/>
                <a:sym typeface="Work Sans Light"/>
              </a:rPr>
              <a:t>LUMINAE INNOVAXION </a:t>
            </a:r>
            <a:endParaRPr b="0" i="0" sz="70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CO" sz="7000" u="none" cap="none" strike="noStrike">
                <a:solidFill>
                  <a:schemeClr val="dk1"/>
                </a:solidFill>
                <a:latin typeface="Work Sans Light"/>
                <a:ea typeface="Work Sans Light"/>
                <a:cs typeface="Work Sans Light"/>
                <a:sym typeface="Work Sans Light"/>
              </a:rPr>
              <a:t>         Inventory</a:t>
            </a:r>
            <a:endParaRPr b="0" i="0" sz="70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CO" sz="7200" u="none" cap="none" strike="noStrike">
                <a:solidFill>
                  <a:schemeClr val="dk1"/>
                </a:solidFill>
                <a:latin typeface="Work Sans Light"/>
                <a:ea typeface="Work Sans Light"/>
                <a:cs typeface="Work Sans Light"/>
                <a:sym typeface="Work Sans Light"/>
              </a:rPr>
              <a:t>                           </a:t>
            </a:r>
            <a:endParaRPr b="1" i="0" sz="1100" u="none" cap="none" strike="noStrike">
              <a:solidFill>
                <a:srgbClr val="5F5F5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Work Sans Light"/>
              <a:ea typeface="Work Sans Light"/>
              <a:cs typeface="Work Sans Light"/>
              <a:sym typeface="Work Sans Light"/>
            </a:endParaRPr>
          </a:p>
        </p:txBody>
      </p:sp>
      <p:cxnSp>
        <p:nvCxnSpPr>
          <p:cNvPr id="108" name="Google Shape;108;p2"/>
          <p:cNvCxnSpPr/>
          <p:nvPr/>
        </p:nvCxnSpPr>
        <p:spPr>
          <a:xfrm flipH="1" rot="10800000">
            <a:off x="4066024" y="3323984"/>
            <a:ext cx="3813600" cy="411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4168791" y="3637274"/>
            <a:ext cx="38544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CO" sz="2000" u="none" cap="none" strike="noStrike">
                <a:solidFill>
                  <a:schemeClr val="dk1"/>
                </a:solidFill>
                <a:latin typeface="Work Sans Light"/>
                <a:ea typeface="Work Sans Light"/>
                <a:cs typeface="Work Sans Light"/>
                <a:sym typeface="Work Sans Light"/>
              </a:rPr>
              <a:t>INNOVACIÓN, CREATIVIDAD</a:t>
            </a:r>
            <a:endParaRPr b="0" i="0" sz="2000" u="none" cap="none" strike="noStrike">
              <a:solidFill>
                <a:schemeClr val="dk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CO" sz="2000" u="none" cap="none" strike="noStrike">
                <a:solidFill>
                  <a:schemeClr val="dk1"/>
                </a:solidFill>
                <a:latin typeface="Work Sans Light"/>
                <a:ea typeface="Work Sans Light"/>
                <a:cs typeface="Work Sans Light"/>
                <a:sym typeface="Work Sans Light"/>
              </a:rPr>
              <a:t>Y</a:t>
            </a:r>
            <a:endParaRPr b="0" i="0" sz="2000" u="none" cap="none" strike="noStrike">
              <a:solidFill>
                <a:schemeClr val="dk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CO" sz="2000" u="none" cap="none" strike="noStrike">
                <a:solidFill>
                  <a:schemeClr val="dk1"/>
                </a:solidFill>
                <a:latin typeface="Work Sans Light"/>
                <a:ea typeface="Work Sans Light"/>
                <a:cs typeface="Work Sans Light"/>
                <a:sym typeface="Work Sans Light"/>
              </a:rPr>
              <a:t> LIDERAZGO EN EL MERCADO</a:t>
            </a:r>
            <a:endParaRPr b="0" i="0" sz="1800" u="none" cap="none" strike="noStrike">
              <a:solidFill>
                <a:srgbClr val="000000"/>
              </a:solidFill>
              <a:latin typeface="Arial"/>
              <a:ea typeface="Arial"/>
              <a:cs typeface="Arial"/>
              <a:sym typeface="Arial"/>
            </a:endParaRPr>
          </a:p>
        </p:txBody>
      </p:sp>
      <p:sp>
        <p:nvSpPr>
          <p:cNvPr id="110" name="Google Shape;110;p2"/>
          <p:cNvSpPr txBox="1"/>
          <p:nvPr/>
        </p:nvSpPr>
        <p:spPr>
          <a:xfrm>
            <a:off x="211616" y="5331499"/>
            <a:ext cx="38544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s-CO" sz="1600">
                <a:solidFill>
                  <a:schemeClr val="dk1"/>
                </a:solidFill>
                <a:latin typeface="Work Sans Light"/>
                <a:ea typeface="Work Sans Light"/>
                <a:cs typeface="Work Sans Light"/>
                <a:sym typeface="Work Sans Light"/>
              </a:rPr>
              <a:t>Karol Daniela Angarita</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lang="es-CO" sz="1600">
                <a:solidFill>
                  <a:schemeClr val="dk1"/>
                </a:solidFill>
                <a:latin typeface="Work Sans Light"/>
                <a:ea typeface="Work Sans Light"/>
                <a:cs typeface="Work Sans Light"/>
                <a:sym typeface="Work Sans Light"/>
              </a:rPr>
              <a:t>Danna Sofia Barreto</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lang="es-CO" sz="1600">
                <a:solidFill>
                  <a:schemeClr val="dk1"/>
                </a:solidFill>
                <a:latin typeface="Work Sans Light"/>
                <a:ea typeface="Work Sans Light"/>
                <a:cs typeface="Work Sans Light"/>
                <a:sym typeface="Work Sans Light"/>
              </a:rPr>
              <a:t>Harold Nicolas Cuervo</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lang="es-CO" sz="1600">
                <a:solidFill>
                  <a:schemeClr val="dk1"/>
                </a:solidFill>
                <a:latin typeface="Work Sans Light"/>
                <a:ea typeface="Work Sans Light"/>
                <a:cs typeface="Work Sans Light"/>
                <a:sym typeface="Work Sans Light"/>
              </a:rPr>
              <a:t>Natalia Rodriguez Bonilla</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lang="es-CO" sz="1600">
                <a:solidFill>
                  <a:schemeClr val="dk1"/>
                </a:solidFill>
                <a:latin typeface="Work Sans Light"/>
                <a:ea typeface="Work Sans Light"/>
                <a:cs typeface="Work Sans Light"/>
                <a:sym typeface="Work Sans Light"/>
              </a:rPr>
              <a:t>Jhony Erik Rojas Torres</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txBox="1"/>
          <p:nvPr/>
        </p:nvSpPr>
        <p:spPr>
          <a:xfrm>
            <a:off x="899650" y="1217350"/>
            <a:ext cx="5602500" cy="190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Work Sans Light"/>
                <a:ea typeface="Work Sans Light"/>
                <a:cs typeface="Work Sans Light"/>
                <a:sym typeface="Work Sans Light"/>
              </a:rPr>
              <a:t>LUMINAE INNOVAXION Inventory</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899646" y="3347760"/>
            <a:ext cx="3854400" cy="235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2100" u="none" cap="none" strike="noStrike">
                <a:solidFill>
                  <a:schemeClr val="dk1"/>
                </a:solidFill>
                <a:latin typeface="Work Sans Light"/>
                <a:ea typeface="Work Sans Light"/>
                <a:cs typeface="Work Sans Light"/>
                <a:sym typeface="Work Sans Light"/>
              </a:rPr>
              <a:t>El software de inventario es el encargado de manejar los productos y materiales de la empresa generando reportes de ventas, registros, entradas y salidas tanto de materiales como productos.</a:t>
            </a:r>
            <a:endParaRPr b="0" i="0" sz="1900" u="none" cap="none" strike="noStrik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4">
            <a:alphaModFix/>
          </a:blip>
          <a:srcRect b="0" l="0" r="0" t="0"/>
          <a:stretch/>
        </p:blipFill>
        <p:spPr>
          <a:xfrm>
            <a:off x="6023250" y="1039126"/>
            <a:ext cx="5850200" cy="466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4"/>
          <p:cNvSpPr txBox="1"/>
          <p:nvPr/>
        </p:nvSpPr>
        <p:spPr>
          <a:xfrm>
            <a:off x="837005" y="876650"/>
            <a:ext cx="55437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Objetivo general</a:t>
            </a:r>
            <a:endParaRPr b="0" i="0" sz="1400" u="none" cap="none" strike="noStrike">
              <a:solidFill>
                <a:srgbClr val="000000"/>
              </a:solidFill>
              <a:latin typeface="Arial"/>
              <a:ea typeface="Arial"/>
              <a:cs typeface="Arial"/>
              <a:sym typeface="Arial"/>
            </a:endParaRPr>
          </a:p>
        </p:txBody>
      </p:sp>
      <p:sp>
        <p:nvSpPr>
          <p:cNvPr id="124" name="Google Shape;124;p4"/>
          <p:cNvSpPr txBox="1"/>
          <p:nvPr/>
        </p:nvSpPr>
        <p:spPr>
          <a:xfrm>
            <a:off x="837000" y="1905150"/>
            <a:ext cx="10518000" cy="304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500"/>
              <a:buFont typeface="Arial"/>
              <a:buNone/>
            </a:pPr>
            <a:r>
              <a:rPr b="0" i="0" lang="es-CO" sz="3500" u="none" cap="none" strike="noStrike">
                <a:solidFill>
                  <a:schemeClr val="dk1"/>
                </a:solidFill>
                <a:latin typeface="Work Sans Light"/>
                <a:ea typeface="Work Sans Light"/>
                <a:cs typeface="Work Sans Light"/>
                <a:sym typeface="Work Sans Light"/>
              </a:rPr>
              <a:t>Implementar un software de inventario preciso con la información almacenada  y eficiente que permita a las empresas administrar sus registros de manera organizada, más efectiva, minimizando las pérdidas de las ventas.</a:t>
            </a:r>
            <a:endParaRPr b="0" i="0" sz="3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e11c3f0679_0_6"/>
          <p:cNvSpPr txBox="1"/>
          <p:nvPr/>
        </p:nvSpPr>
        <p:spPr>
          <a:xfrm>
            <a:off x="834300" y="1593575"/>
            <a:ext cx="10096500" cy="46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b="0" i="0" sz="2200" u="none" cap="none" strike="noStrike">
              <a:solidFill>
                <a:schemeClr val="dk1"/>
              </a:solidFill>
              <a:latin typeface="Work Sans Light"/>
              <a:ea typeface="Work Sans Light"/>
              <a:cs typeface="Work Sans Light"/>
              <a:sym typeface="Work Sans Light"/>
            </a:endParaRPr>
          </a:p>
          <a:p>
            <a:pPr indent="-368300" lvl="0" marL="457200" marR="0" rtl="0" algn="just">
              <a:lnSpc>
                <a:spcPct val="107916"/>
              </a:lnSpc>
              <a:spcBef>
                <a:spcPts val="0"/>
              </a:spcBef>
              <a:spcAft>
                <a:spcPts val="0"/>
              </a:spcAft>
              <a:buClr>
                <a:schemeClr val="dk1"/>
              </a:buClr>
              <a:buSzPts val="2200"/>
              <a:buFont typeface="Arial"/>
              <a:buChar char="●"/>
            </a:pPr>
            <a:r>
              <a:rPr b="0" i="0" lang="es-CO" sz="2200" u="none" cap="none" strike="noStrike">
                <a:solidFill>
                  <a:schemeClr val="dk1"/>
                </a:solidFill>
                <a:latin typeface="Work Sans Light"/>
                <a:ea typeface="Work Sans Light"/>
                <a:cs typeface="Work Sans Light"/>
                <a:sym typeface="Work Sans Light"/>
              </a:rPr>
              <a:t>Crear una interfaz intuitiva para facilitar el uso de cualquier persona </a:t>
            </a:r>
            <a:endParaRPr b="0" i="0" sz="2200" u="none" cap="none" strike="noStrike">
              <a:solidFill>
                <a:schemeClr val="dk1"/>
              </a:solidFill>
              <a:latin typeface="Work Sans Light"/>
              <a:ea typeface="Work Sans Light"/>
              <a:cs typeface="Work Sans Light"/>
              <a:sym typeface="Work Sans Light"/>
            </a:endParaRPr>
          </a:p>
          <a:p>
            <a:pPr indent="-368300" lvl="0" marL="457200" marR="0" rtl="0" algn="just">
              <a:lnSpc>
                <a:spcPct val="107916"/>
              </a:lnSpc>
              <a:spcBef>
                <a:spcPts val="0"/>
              </a:spcBef>
              <a:spcAft>
                <a:spcPts val="0"/>
              </a:spcAft>
              <a:buClr>
                <a:schemeClr val="dk1"/>
              </a:buClr>
              <a:buSzPts val="2200"/>
              <a:buFont typeface="Arial"/>
              <a:buChar char="●"/>
            </a:pPr>
            <a:r>
              <a:rPr b="0" i="0" lang="es-CO" sz="2200" u="none" cap="none" strike="noStrike">
                <a:solidFill>
                  <a:schemeClr val="dk1"/>
                </a:solidFill>
                <a:latin typeface="Work Sans Light"/>
                <a:ea typeface="Work Sans Light"/>
                <a:cs typeface="Work Sans Light"/>
                <a:sym typeface="Work Sans Light"/>
              </a:rPr>
              <a:t>Registrar teniendo accesibilidad desde cualquier dispositivo en el ingrese su cuenta</a:t>
            </a:r>
            <a:endParaRPr b="0" i="0" sz="2200" u="none" cap="none" strike="noStrike">
              <a:solidFill>
                <a:schemeClr val="dk1"/>
              </a:solidFill>
              <a:latin typeface="Work Sans Light"/>
              <a:ea typeface="Work Sans Light"/>
              <a:cs typeface="Work Sans Light"/>
              <a:sym typeface="Work Sans Light"/>
            </a:endParaRPr>
          </a:p>
          <a:p>
            <a:pPr indent="-368300" lvl="0" marL="457200" marR="0" rtl="0" algn="just">
              <a:lnSpc>
                <a:spcPct val="107916"/>
              </a:lnSpc>
              <a:spcBef>
                <a:spcPts val="0"/>
              </a:spcBef>
              <a:spcAft>
                <a:spcPts val="0"/>
              </a:spcAft>
              <a:buClr>
                <a:schemeClr val="dk1"/>
              </a:buClr>
              <a:buSzPts val="2200"/>
              <a:buFont typeface="Arial"/>
              <a:buChar char="●"/>
            </a:pPr>
            <a:r>
              <a:rPr b="0" i="0" lang="es-CO" sz="2200" u="none" cap="none" strike="noStrike">
                <a:solidFill>
                  <a:schemeClr val="dk1"/>
                </a:solidFill>
                <a:latin typeface="Work Sans Light"/>
                <a:ea typeface="Work Sans Light"/>
                <a:cs typeface="Work Sans Light"/>
                <a:sym typeface="Work Sans Light"/>
              </a:rPr>
              <a:t>Organizar la información del inventario por medio de categorías y subcategorías.</a:t>
            </a:r>
            <a:endParaRPr b="0" i="0" sz="2200" u="none" cap="none" strike="noStrike">
              <a:solidFill>
                <a:schemeClr val="dk1"/>
              </a:solidFill>
              <a:latin typeface="Work Sans Light"/>
              <a:ea typeface="Work Sans Light"/>
              <a:cs typeface="Work Sans Light"/>
              <a:sym typeface="Work Sans Light"/>
            </a:endParaRPr>
          </a:p>
          <a:p>
            <a:pPr indent="-368300" lvl="0" marL="457200" marR="0" rtl="0" algn="just">
              <a:lnSpc>
                <a:spcPct val="107916"/>
              </a:lnSpc>
              <a:spcBef>
                <a:spcPts val="0"/>
              </a:spcBef>
              <a:spcAft>
                <a:spcPts val="0"/>
              </a:spcAft>
              <a:buClr>
                <a:schemeClr val="dk1"/>
              </a:buClr>
              <a:buSzPts val="2200"/>
              <a:buFont typeface="Arial"/>
              <a:buChar char="●"/>
            </a:pPr>
            <a:r>
              <a:rPr b="0" i="0" lang="es-CO" sz="2200" u="none" cap="none" strike="noStrike">
                <a:solidFill>
                  <a:schemeClr val="dk1"/>
                </a:solidFill>
                <a:latin typeface="Work Sans Light"/>
                <a:ea typeface="Work Sans Light"/>
                <a:cs typeface="Work Sans Light"/>
                <a:sym typeface="Work Sans Light"/>
              </a:rPr>
              <a:t>Implementar un sistema de búsqueda por medio de  código de barra y/o asignando de un código.</a:t>
            </a:r>
            <a:endParaRPr b="0" i="0" sz="2200" u="none" cap="none" strike="noStrike">
              <a:solidFill>
                <a:schemeClr val="dk1"/>
              </a:solidFill>
              <a:latin typeface="Work Sans Light"/>
              <a:ea typeface="Work Sans Light"/>
              <a:cs typeface="Work Sans Light"/>
              <a:sym typeface="Work Sans Light"/>
            </a:endParaRPr>
          </a:p>
          <a:p>
            <a:pPr indent="0" lvl="0" marL="457200" marR="0" rtl="0" algn="just">
              <a:lnSpc>
                <a:spcPct val="107916"/>
              </a:lnSpc>
              <a:spcBef>
                <a:spcPts val="0"/>
              </a:spcBef>
              <a:spcAft>
                <a:spcPts val="0"/>
              </a:spcAft>
              <a:buNone/>
            </a:pPr>
            <a:r>
              <a:t/>
            </a:r>
            <a:endParaRPr b="0" i="0" sz="2200" u="none" cap="none" strike="noStrike">
              <a:solidFill>
                <a:schemeClr val="dk1"/>
              </a:solidFill>
              <a:latin typeface="Work Sans Light"/>
              <a:ea typeface="Work Sans Light"/>
              <a:cs typeface="Work Sans Light"/>
              <a:sym typeface="Work Sans Light"/>
            </a:endParaRPr>
          </a:p>
          <a:p>
            <a:pPr indent="-368300" lvl="0" marL="457200" marR="0" rtl="0" algn="just">
              <a:lnSpc>
                <a:spcPct val="107916"/>
              </a:lnSpc>
              <a:spcBef>
                <a:spcPts val="0"/>
              </a:spcBef>
              <a:spcAft>
                <a:spcPts val="0"/>
              </a:spcAft>
              <a:buClr>
                <a:schemeClr val="dk1"/>
              </a:buClr>
              <a:buSzPts val="2200"/>
              <a:buFont typeface="Arial"/>
              <a:buChar char="●"/>
            </a:pPr>
            <a:r>
              <a:rPr b="0" i="0" lang="es-CO" sz="2200" u="none" cap="none" strike="noStrike">
                <a:solidFill>
                  <a:schemeClr val="dk1"/>
                </a:solidFill>
                <a:latin typeface="Work Sans Light"/>
                <a:ea typeface="Work Sans Light"/>
                <a:cs typeface="Work Sans Light"/>
                <a:sym typeface="Work Sans Light"/>
              </a:rPr>
              <a:t>Generar reportes y estadísticas de los movimientos del inventario.</a:t>
            </a:r>
            <a:endParaRPr b="0" i="0" sz="2200" u="none" cap="none" strike="noStrike">
              <a:solidFill>
                <a:schemeClr val="dk1"/>
              </a:solidFill>
              <a:latin typeface="Arial"/>
              <a:ea typeface="Arial"/>
              <a:cs typeface="Arial"/>
              <a:sym typeface="Arial"/>
            </a:endParaRPr>
          </a:p>
          <a:p>
            <a:pPr indent="0" lvl="0" marL="457200" marR="0" rtl="0" algn="just">
              <a:lnSpc>
                <a:spcPct val="107916"/>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31" name="Google Shape;131;g1e11c3f0679_0_6"/>
          <p:cNvSpPr txBox="1"/>
          <p:nvPr/>
        </p:nvSpPr>
        <p:spPr>
          <a:xfrm>
            <a:off x="834300" y="524475"/>
            <a:ext cx="6132600" cy="986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Objetivos específicos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e11c3f0679_0_13"/>
          <p:cNvSpPr txBox="1"/>
          <p:nvPr/>
        </p:nvSpPr>
        <p:spPr>
          <a:xfrm>
            <a:off x="835500" y="2033675"/>
            <a:ext cx="10240200" cy="40176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0"/>
              </a:spcAft>
              <a:buClr>
                <a:srgbClr val="000000"/>
              </a:buClr>
              <a:buSzPts val="2200"/>
              <a:buFont typeface="Arial"/>
              <a:buNone/>
            </a:pPr>
            <a:r>
              <a:rPr b="0" i="0" lang="es-CO" sz="2200" u="none" cap="none" strike="noStrike">
                <a:solidFill>
                  <a:schemeClr val="dk1"/>
                </a:solidFill>
                <a:latin typeface="Work Sans Light"/>
                <a:ea typeface="Work Sans Light"/>
                <a:cs typeface="Work Sans Light"/>
                <a:sym typeface="Work Sans Light"/>
              </a:rPr>
              <a:t>Las empresas manejan sistemas de inventarios los cuales requieren contratar personal con conocimientos específicos de sistemas, generando retrasos en los procesos ya que solo ellos pueden alimentar la información de los estados del inventario. generando que los reportes y consultas de los estados de los materiales o productos no sean confiables.</a:t>
            </a:r>
            <a:endParaRPr b="0" i="0" sz="2200" u="none" cap="none" strike="noStrike">
              <a:solidFill>
                <a:schemeClr val="dk1"/>
              </a:solidFill>
              <a:latin typeface="Work Sans Light"/>
              <a:ea typeface="Work Sans Light"/>
              <a:cs typeface="Work Sans Light"/>
              <a:sym typeface="Work Sans Light"/>
            </a:endParaRPr>
          </a:p>
          <a:p>
            <a:pPr indent="0" lvl="0" marL="0" marR="0" rtl="0" algn="just">
              <a:lnSpc>
                <a:spcPct val="107916"/>
              </a:lnSpc>
              <a:spcBef>
                <a:spcPts val="800"/>
              </a:spcBef>
              <a:spcAft>
                <a:spcPts val="0"/>
              </a:spcAft>
              <a:buClr>
                <a:srgbClr val="000000"/>
              </a:buClr>
              <a:buSzPts val="2200"/>
              <a:buFont typeface="Arial"/>
              <a:buNone/>
            </a:pPr>
            <a:r>
              <a:rPr b="0" i="0" lang="es-CO" sz="2200" u="none" cap="none" strike="noStrike">
                <a:solidFill>
                  <a:schemeClr val="dk1"/>
                </a:solidFill>
                <a:latin typeface="Work Sans Light"/>
                <a:ea typeface="Work Sans Light"/>
                <a:cs typeface="Work Sans Light"/>
                <a:sym typeface="Work Sans Light"/>
              </a:rPr>
              <a:t>PREGUNTA PROBLEMA</a:t>
            </a:r>
            <a:endParaRPr b="0" i="0" sz="2200" u="none" cap="none" strike="noStrike">
              <a:solidFill>
                <a:schemeClr val="dk1"/>
              </a:solidFill>
              <a:latin typeface="Work Sans Light"/>
              <a:ea typeface="Work Sans Light"/>
              <a:cs typeface="Work Sans Light"/>
              <a:sym typeface="Work Sans Light"/>
            </a:endParaRPr>
          </a:p>
          <a:p>
            <a:pPr indent="0" lvl="0" marL="0" marR="0" rtl="0" algn="just">
              <a:lnSpc>
                <a:spcPct val="107916"/>
              </a:lnSpc>
              <a:spcBef>
                <a:spcPts val="800"/>
              </a:spcBef>
              <a:spcAft>
                <a:spcPts val="800"/>
              </a:spcAft>
              <a:buClr>
                <a:srgbClr val="000000"/>
              </a:buClr>
              <a:buSzPts val="2200"/>
              <a:buFont typeface="Arial"/>
              <a:buNone/>
            </a:pPr>
            <a:r>
              <a:rPr b="0" i="0" lang="es-CO" sz="2200" u="none" cap="none" strike="noStrike">
                <a:solidFill>
                  <a:schemeClr val="dk1"/>
                </a:solidFill>
                <a:latin typeface="Work Sans Light"/>
                <a:ea typeface="Work Sans Light"/>
                <a:cs typeface="Work Sans Light"/>
                <a:sym typeface="Work Sans Light"/>
              </a:rPr>
              <a:t>¿Cómo se crea un software de inventario que sea lo suficientemente adaptable para administrar varios procesos comerciales, mantener una interfaz de usuario simple y la precisión de los datos de inventario en todo momento?</a:t>
            </a:r>
            <a:endParaRPr b="0" i="0" sz="1600" u="none" cap="none" strike="noStrike">
              <a:solidFill>
                <a:srgbClr val="202124"/>
              </a:solidFill>
              <a:highlight>
                <a:srgbClr val="FFFFFF"/>
              </a:highlight>
              <a:latin typeface="Arial"/>
              <a:ea typeface="Arial"/>
              <a:cs typeface="Arial"/>
              <a:sym typeface="Arial"/>
            </a:endParaRPr>
          </a:p>
        </p:txBody>
      </p:sp>
      <p:sp>
        <p:nvSpPr>
          <p:cNvPr id="138" name="Google Shape;138;g1e11c3f0679_0_13"/>
          <p:cNvSpPr txBox="1"/>
          <p:nvPr/>
        </p:nvSpPr>
        <p:spPr>
          <a:xfrm>
            <a:off x="835500" y="250225"/>
            <a:ext cx="64275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PLANTEAMIENTO DEL    PROBLEMA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e11c3f0679_0_21"/>
          <p:cNvSpPr txBox="1"/>
          <p:nvPr/>
        </p:nvSpPr>
        <p:spPr>
          <a:xfrm>
            <a:off x="832075" y="1547625"/>
            <a:ext cx="10356600" cy="4279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900"/>
              <a:buFont typeface="Arial"/>
              <a:buNone/>
            </a:pPr>
            <a:r>
              <a:rPr b="0" i="0" lang="es-CO" sz="1900" u="none" cap="none" strike="noStrike">
                <a:solidFill>
                  <a:schemeClr val="dk1"/>
                </a:solidFill>
                <a:latin typeface="Work Sans Light"/>
                <a:ea typeface="Work Sans Light"/>
                <a:cs typeface="Work Sans Light"/>
                <a:sym typeface="Work Sans Light"/>
              </a:rPr>
              <a:t>Se basa en crear un sistema de control de inventario en el cual la empresa  dominará la administración  eficaz del movimiento y almacenamiento de la mercancía, información y recursos que necesita.</a:t>
            </a:r>
            <a:endParaRPr b="0" i="0" sz="1900" u="none" cap="none" strike="noStrike">
              <a:solidFill>
                <a:schemeClr val="dk1"/>
              </a:solidFill>
              <a:latin typeface="Work Sans Light"/>
              <a:ea typeface="Work Sans Light"/>
              <a:cs typeface="Work Sans Light"/>
              <a:sym typeface="Work Sans Light"/>
            </a:endParaRPr>
          </a:p>
          <a:p>
            <a:pPr indent="0" lvl="0" marL="0" marR="0" rtl="0" algn="just">
              <a:lnSpc>
                <a:spcPct val="100000"/>
              </a:lnSpc>
              <a:spcBef>
                <a:spcPts val="0"/>
              </a:spcBef>
              <a:spcAft>
                <a:spcPts val="0"/>
              </a:spcAft>
              <a:buClr>
                <a:srgbClr val="000000"/>
              </a:buClr>
              <a:buSzPts val="1900"/>
              <a:buFont typeface="Arial"/>
              <a:buNone/>
            </a:pPr>
            <a:r>
              <a:rPr b="0" i="0" lang="es-CO" sz="1900" u="none" cap="none" strike="noStrike">
                <a:solidFill>
                  <a:schemeClr val="dk1"/>
                </a:solidFill>
                <a:latin typeface="Work Sans Light"/>
                <a:ea typeface="Work Sans Light"/>
                <a:cs typeface="Work Sans Light"/>
                <a:sym typeface="Work Sans Light"/>
              </a:rPr>
              <a:t>Dispondrá de la clasificación del inventario y registros, con ello se podrá generar un mejor nivel de calidad, reduciendo la pérdida de ventas por falta de mercancía, detectar artículos de lento movimiento, vigilar la calidad de los productos, controlar la entrada y salidas de mercancía o productos.</a:t>
            </a:r>
            <a:endParaRPr b="0" i="0" sz="1900" u="none" cap="none" strike="noStrike">
              <a:solidFill>
                <a:schemeClr val="dk1"/>
              </a:solidFill>
              <a:latin typeface="Work Sans Light"/>
              <a:ea typeface="Work Sans Light"/>
              <a:cs typeface="Work Sans Light"/>
              <a:sym typeface="Work Sans Light"/>
            </a:endParaRPr>
          </a:p>
          <a:p>
            <a:pPr indent="0" lvl="0" marL="0" marR="0" rtl="0" algn="just">
              <a:lnSpc>
                <a:spcPct val="100000"/>
              </a:lnSpc>
              <a:spcBef>
                <a:spcPts val="0"/>
              </a:spcBef>
              <a:spcAft>
                <a:spcPts val="0"/>
              </a:spcAft>
              <a:buClr>
                <a:srgbClr val="000000"/>
              </a:buClr>
              <a:buSzPts val="1900"/>
              <a:buFont typeface="Arial"/>
              <a:buNone/>
            </a:pPr>
            <a:r>
              <a:rPr b="0" i="0" lang="es-CO" sz="1900" u="none" cap="none" strike="noStrike">
                <a:solidFill>
                  <a:schemeClr val="dk1"/>
                </a:solidFill>
                <a:latin typeface="Work Sans Light"/>
                <a:ea typeface="Work Sans Light"/>
                <a:cs typeface="Work Sans Light"/>
                <a:sym typeface="Work Sans Light"/>
              </a:rPr>
              <a:t>El sistema</a:t>
            </a:r>
            <a:r>
              <a:rPr lang="es-CO" sz="1900">
                <a:solidFill>
                  <a:schemeClr val="dk1"/>
                </a:solidFill>
                <a:latin typeface="Work Sans Light"/>
                <a:ea typeface="Work Sans Light"/>
                <a:cs typeface="Work Sans Light"/>
                <a:sym typeface="Work Sans Light"/>
              </a:rPr>
              <a:t> </a:t>
            </a:r>
            <a:r>
              <a:rPr b="0" i="0" lang="es-CO" sz="1900" u="none" cap="none" strike="noStrike">
                <a:solidFill>
                  <a:schemeClr val="dk1"/>
                </a:solidFill>
                <a:latin typeface="Work Sans Light"/>
                <a:ea typeface="Work Sans Light"/>
                <a:cs typeface="Work Sans Light"/>
                <a:sym typeface="Work Sans Light"/>
              </a:rPr>
              <a:t>le permitirá administrar el inventario desde cualquier dispositivo </a:t>
            </a:r>
            <a:r>
              <a:rPr b="0" i="0" lang="es-CO" sz="1900" u="none" cap="none" strike="noStrike">
                <a:solidFill>
                  <a:schemeClr val="dk1"/>
                </a:solidFill>
                <a:latin typeface="Work Sans Light"/>
                <a:ea typeface="Work Sans Light"/>
                <a:cs typeface="Work Sans Light"/>
                <a:sym typeface="Work Sans Light"/>
              </a:rPr>
              <a:t>y lugar con conexión a internet , </a:t>
            </a:r>
            <a:r>
              <a:rPr b="0" i="0" lang="es-CO" sz="1900" u="none" cap="none" strike="noStrike">
                <a:solidFill>
                  <a:schemeClr val="dk1"/>
                </a:solidFill>
                <a:latin typeface="Work Sans Light"/>
                <a:ea typeface="Work Sans Light"/>
                <a:cs typeface="Work Sans Light"/>
                <a:sym typeface="Work Sans Light"/>
              </a:rPr>
              <a:t>considerando las entradas y salidas de cada un</a:t>
            </a:r>
            <a:r>
              <a:rPr lang="es-CO" sz="1900">
                <a:solidFill>
                  <a:schemeClr val="dk1"/>
                </a:solidFill>
                <a:latin typeface="Work Sans Light"/>
                <a:ea typeface="Work Sans Light"/>
                <a:cs typeface="Work Sans Light"/>
                <a:sym typeface="Work Sans Light"/>
              </a:rPr>
              <a:t>o de los productos y materiales</a:t>
            </a:r>
            <a:r>
              <a:rPr b="0" i="0" lang="es-CO" sz="1900" u="none" cap="none" strike="noStrike">
                <a:solidFill>
                  <a:schemeClr val="dk1"/>
                </a:solidFill>
                <a:latin typeface="Work Sans Light"/>
                <a:ea typeface="Work Sans Light"/>
                <a:cs typeface="Work Sans Light"/>
                <a:sym typeface="Work Sans Light"/>
              </a:rPr>
              <a:t>, el cliente podrá tener la opción de establecer el periodo determinado para el inventario de su mercancía o productos, (diario, semanal, mensual o anual)  así podrá tener mejor precisión de la mercancía y/o productos no obstante le ayudará a tener un control más estricto y ordenado, lo que le facilitara identificar los errores, así las pérdidas para la empresa serán menores.</a:t>
            </a:r>
            <a:endParaRPr b="0" i="1" sz="1200" u="none" cap="none" strike="noStrike">
              <a:solidFill>
                <a:schemeClr val="dk1"/>
              </a:solidFill>
              <a:latin typeface="Arial"/>
              <a:ea typeface="Arial"/>
              <a:cs typeface="Arial"/>
              <a:sym typeface="Arial"/>
            </a:endParaRPr>
          </a:p>
        </p:txBody>
      </p:sp>
      <p:sp>
        <p:nvSpPr>
          <p:cNvPr id="145" name="Google Shape;145;g1e11c3f0679_0_21"/>
          <p:cNvSpPr txBox="1"/>
          <p:nvPr/>
        </p:nvSpPr>
        <p:spPr>
          <a:xfrm>
            <a:off x="832075" y="540850"/>
            <a:ext cx="38214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0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Alcance</a:t>
            </a:r>
            <a:endParaRPr b="0" i="0" sz="4400" u="none" cap="none" strike="noStrike">
              <a:solidFill>
                <a:srgbClr val="0C0C0C"/>
              </a:solidFill>
              <a:latin typeface="Work Sans Medium"/>
              <a:ea typeface="Work Sans Medium"/>
              <a:cs typeface="Work Sans Medium"/>
              <a:sym typeface="Work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e11c3f0679_0_29"/>
          <p:cNvSpPr txBox="1"/>
          <p:nvPr/>
        </p:nvSpPr>
        <p:spPr>
          <a:xfrm>
            <a:off x="813150" y="2272725"/>
            <a:ext cx="10053300" cy="31839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0"/>
              </a:spcAft>
              <a:buClr>
                <a:srgbClr val="000000"/>
              </a:buClr>
              <a:buSzPts val="2200"/>
              <a:buFont typeface="Arial"/>
              <a:buNone/>
            </a:pPr>
            <a:r>
              <a:rPr b="0" i="0" lang="es-CO" sz="2200" u="none" cap="none" strike="noStrike">
                <a:solidFill>
                  <a:schemeClr val="dk1"/>
                </a:solidFill>
                <a:latin typeface="Work Sans Light"/>
                <a:ea typeface="Work Sans Light"/>
                <a:cs typeface="Work Sans Light"/>
                <a:sym typeface="Work Sans Light"/>
              </a:rPr>
              <a:t>Luminae inventory es un software de inventario  que permite mantener información ordenada y actualizada, generando una interfaz intuitiva para que la información sea actualizada por usuarios con conocimientos básicos en sistemas. </a:t>
            </a:r>
            <a:endParaRPr b="0" i="0" sz="2200" u="none" cap="none" strike="noStrike">
              <a:solidFill>
                <a:schemeClr val="dk1"/>
              </a:solidFill>
              <a:latin typeface="Work Sans Light"/>
              <a:ea typeface="Work Sans Light"/>
              <a:cs typeface="Work Sans Light"/>
              <a:sym typeface="Work Sans Light"/>
            </a:endParaRPr>
          </a:p>
          <a:p>
            <a:pPr indent="0" lvl="0" marL="0" marR="0" rtl="0" algn="just">
              <a:lnSpc>
                <a:spcPct val="107916"/>
              </a:lnSpc>
              <a:spcBef>
                <a:spcPts val="800"/>
              </a:spcBef>
              <a:spcAft>
                <a:spcPts val="800"/>
              </a:spcAft>
              <a:buClr>
                <a:srgbClr val="000000"/>
              </a:buClr>
              <a:buSzPts val="2200"/>
              <a:buFont typeface="Arial"/>
              <a:buNone/>
            </a:pPr>
            <a:r>
              <a:rPr b="0" i="0" lang="es-CO" sz="2200" u="none" cap="none" strike="noStrike">
                <a:solidFill>
                  <a:schemeClr val="dk1"/>
                </a:solidFill>
                <a:latin typeface="Work Sans Light"/>
                <a:ea typeface="Work Sans Light"/>
                <a:cs typeface="Work Sans Light"/>
                <a:sym typeface="Work Sans Light"/>
              </a:rPr>
              <a:t>Permite crear categorías y subcategorías para mantener ordenada la información y así generar reportes claros, fáciles de entender y en tiempo real, así poder tener accesibilidad del inventario en cualquier lugar desde un diferente dispositivo. </a:t>
            </a:r>
            <a:endParaRPr b="0" i="0" sz="1900" u="none" cap="none" strike="noStrike">
              <a:solidFill>
                <a:srgbClr val="000000"/>
              </a:solidFill>
              <a:latin typeface="Arial"/>
              <a:ea typeface="Arial"/>
              <a:cs typeface="Arial"/>
              <a:sym typeface="Arial"/>
            </a:endParaRPr>
          </a:p>
        </p:txBody>
      </p:sp>
      <p:sp>
        <p:nvSpPr>
          <p:cNvPr id="152" name="Google Shape;152;g1e11c3f0679_0_29"/>
          <p:cNvSpPr txBox="1"/>
          <p:nvPr/>
        </p:nvSpPr>
        <p:spPr>
          <a:xfrm>
            <a:off x="813150" y="354125"/>
            <a:ext cx="49902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Justificación del proyecto</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1e11c3f0679_0_42"/>
          <p:cNvPicPr preferRelativeResize="0"/>
          <p:nvPr/>
        </p:nvPicPr>
        <p:blipFill rotWithShape="1">
          <a:blip r:embed="rId3">
            <a:alphaModFix/>
          </a:blip>
          <a:srcRect b="0" l="0" r="0" t="0"/>
          <a:stretch/>
        </p:blipFill>
        <p:spPr>
          <a:xfrm>
            <a:off x="460650" y="1689150"/>
            <a:ext cx="5647525" cy="5152550"/>
          </a:xfrm>
          <a:prstGeom prst="rect">
            <a:avLst/>
          </a:prstGeom>
          <a:noFill/>
          <a:ln>
            <a:noFill/>
          </a:ln>
        </p:spPr>
      </p:pic>
      <p:sp>
        <p:nvSpPr>
          <p:cNvPr id="159" name="Google Shape;159;g1e11c3f0679_0_42"/>
          <p:cNvSpPr txBox="1"/>
          <p:nvPr/>
        </p:nvSpPr>
        <p:spPr>
          <a:xfrm>
            <a:off x="830925" y="149850"/>
            <a:ext cx="100740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C0C0C"/>
                </a:solidFill>
                <a:latin typeface="Work Sans Medium"/>
                <a:ea typeface="Work Sans Medium"/>
                <a:cs typeface="Work Sans Medium"/>
                <a:sym typeface="Work Sans Medium"/>
              </a:rPr>
              <a:t>Técnicas de recolección de información</a:t>
            </a:r>
            <a:endParaRPr b="0" i="0" sz="1400" u="none" cap="none" strike="noStrike">
              <a:solidFill>
                <a:srgbClr val="000000"/>
              </a:solidFill>
              <a:latin typeface="Arial"/>
              <a:ea typeface="Arial"/>
              <a:cs typeface="Arial"/>
              <a:sym typeface="Arial"/>
            </a:endParaRPr>
          </a:p>
        </p:txBody>
      </p:sp>
      <p:pic>
        <p:nvPicPr>
          <p:cNvPr id="160" name="Google Shape;160;g1e11c3f0679_0_42"/>
          <p:cNvPicPr preferRelativeResize="0"/>
          <p:nvPr/>
        </p:nvPicPr>
        <p:blipFill rotWithShape="1">
          <a:blip r:embed="rId4">
            <a:alphaModFix/>
          </a:blip>
          <a:srcRect b="33949" l="0" r="0" t="0"/>
          <a:stretch/>
        </p:blipFill>
        <p:spPr>
          <a:xfrm>
            <a:off x="6317650" y="1689150"/>
            <a:ext cx="5648401" cy="515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